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7"/>
  </p:notesMasterIdLst>
  <p:sldIdLst>
    <p:sldId id="256" r:id="rId2"/>
    <p:sldId id="452" r:id="rId3"/>
    <p:sldId id="467" r:id="rId4"/>
    <p:sldId id="484" r:id="rId5"/>
    <p:sldId id="485" r:id="rId6"/>
    <p:sldId id="498" r:id="rId7"/>
    <p:sldId id="490" r:id="rId8"/>
    <p:sldId id="493" r:id="rId9"/>
    <p:sldId id="495" r:id="rId10"/>
    <p:sldId id="486" r:id="rId11"/>
    <p:sldId id="497" r:id="rId12"/>
    <p:sldId id="499" r:id="rId13"/>
    <p:sldId id="500" r:id="rId14"/>
    <p:sldId id="496" r:id="rId15"/>
    <p:sldId id="501" r:id="rId16"/>
    <p:sldId id="502" r:id="rId17"/>
    <p:sldId id="521" r:id="rId18"/>
    <p:sldId id="487" r:id="rId19"/>
    <p:sldId id="488" r:id="rId20"/>
    <p:sldId id="489" r:id="rId21"/>
    <p:sldId id="503" r:id="rId22"/>
    <p:sldId id="504" r:id="rId23"/>
    <p:sldId id="506" r:id="rId24"/>
    <p:sldId id="507" r:id="rId25"/>
    <p:sldId id="511" r:id="rId26"/>
    <p:sldId id="509" r:id="rId27"/>
    <p:sldId id="508" r:id="rId28"/>
    <p:sldId id="513" r:id="rId29"/>
    <p:sldId id="514" r:id="rId30"/>
    <p:sldId id="515" r:id="rId31"/>
    <p:sldId id="517" r:id="rId32"/>
    <p:sldId id="518" r:id="rId33"/>
    <p:sldId id="519" r:id="rId34"/>
    <p:sldId id="520" r:id="rId35"/>
    <p:sldId id="522" r:id="rId36"/>
    <p:sldId id="524" r:id="rId37"/>
    <p:sldId id="525" r:id="rId38"/>
    <p:sldId id="527" r:id="rId39"/>
    <p:sldId id="529" r:id="rId40"/>
    <p:sldId id="530" r:id="rId41"/>
    <p:sldId id="533" r:id="rId42"/>
    <p:sldId id="531" r:id="rId43"/>
    <p:sldId id="532" r:id="rId44"/>
    <p:sldId id="534" r:id="rId45"/>
    <p:sldId id="53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7FF"/>
    <a:srgbClr val="FF6238"/>
    <a:srgbClr val="C03EFF"/>
    <a:srgbClr val="00BFC4"/>
    <a:srgbClr val="F9766D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93714"/>
  </p:normalViewPr>
  <p:slideViewPr>
    <p:cSldViewPr snapToGrid="0" snapToObjects="1">
      <p:cViewPr>
        <p:scale>
          <a:sx n="96" d="100"/>
          <a:sy n="96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6CEAD-DD3D-334D-A963-BC72DE2105C5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78AD-CFE1-334F-AC71-B5D4CA12F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45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9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6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1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E10013-459B-E649-8F53-4AAACF4AFE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Stephanie J. </a:t>
            </a:r>
            <a:r>
              <a:rPr lang="en-US" dirty="0" err="1" smtClean="0"/>
              <a:t>spielman</a:t>
            </a:r>
            <a:r>
              <a:rPr lang="en-US" dirty="0" smtClean="0"/>
              <a:t>, </a:t>
            </a:r>
            <a:r>
              <a:rPr lang="en-US" dirty="0" err="1" smtClean="0"/>
              <a:t>phd</a:t>
            </a:r>
            <a:endParaRPr lang="en-US" dirty="0" smtClean="0"/>
          </a:p>
          <a:p>
            <a:r>
              <a:rPr lang="en-US" dirty="0" smtClean="0"/>
              <a:t>bio5312,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en-US" sz="4800" dirty="0" smtClean="0">
                <a:latin typeface="+mj-lt"/>
              </a:rPr>
              <a:t>Evaluating the classifier</a:t>
            </a:r>
            <a:endParaRPr lang="en-US" sz="4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52854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  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772751" y="2502568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147" y="4379495"/>
            <a:ext cx="10555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TPR = TP / (TP + FN)    = 228 / (228 + 11)          = 0.953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FPR = FP / (FP + TN)    = 10 / (10 + 434)           = 0.023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TNR = 1 </a:t>
            </a:r>
            <a:r>
              <a:rPr lang="mr-IN" sz="2000" b="1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FPR                                       = 0.977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PPV = TP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=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228/(228 + 10)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        = 0.957</a:t>
            </a:r>
          </a:p>
          <a:p>
            <a:r>
              <a:rPr lang="en-US" sz="2000" b="1" dirty="0" err="1" smtClean="0">
                <a:latin typeface="Monaco" charset="0"/>
                <a:ea typeface="Monaco" charset="0"/>
                <a:cs typeface="Monaco" charset="0"/>
              </a:rPr>
              <a:t>Acc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= (TP+TN)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(total) = (228 + 434) / (683)       = 0.969 </a:t>
            </a:r>
            <a:endParaRPr lang="en-US" sz="2000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for </a:t>
            </a:r>
            <a:r>
              <a:rPr lang="en-US" b="1" dirty="0" smtClean="0"/>
              <a:t>any possible </a:t>
            </a:r>
            <a:r>
              <a:rPr lang="en-US" dirty="0" smtClean="0"/>
              <a:t>cutoff?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Receiver Operating Characteristic (ROC) curves</a:t>
            </a:r>
            <a:r>
              <a:rPr lang="en-US" dirty="0" smtClean="0"/>
              <a:t> are a common tool to diagnose the ability of a binary </a:t>
            </a:r>
            <a:r>
              <a:rPr lang="en-US" dirty="0" smtClean="0"/>
              <a:t>classifier</a:t>
            </a:r>
          </a:p>
          <a:p>
            <a:endParaRPr lang="en-US" dirty="0"/>
          </a:p>
          <a:p>
            <a:r>
              <a:rPr lang="en-US" dirty="0" smtClean="0"/>
              <a:t>Quantify with metric </a:t>
            </a:r>
            <a:r>
              <a:rPr lang="en-US" b="1" dirty="0" smtClean="0"/>
              <a:t>AUC</a:t>
            </a:r>
            <a:endParaRPr lang="en-US" dirty="0" smtClean="0"/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rea </a:t>
            </a:r>
            <a:r>
              <a:rPr lang="en-US" b="1" dirty="0" smtClean="0"/>
              <a:t>U</a:t>
            </a:r>
            <a:r>
              <a:rPr lang="en-US" dirty="0" smtClean="0"/>
              <a:t>nder the </a:t>
            </a:r>
            <a:r>
              <a:rPr lang="en-US" b="1" dirty="0" smtClean="0"/>
              <a:t>C</a:t>
            </a:r>
            <a:r>
              <a:rPr lang="en-US" dirty="0" smtClean="0"/>
              <a:t>urve (literally)</a:t>
            </a:r>
          </a:p>
          <a:p>
            <a:pPr lvl="1"/>
            <a:r>
              <a:rPr lang="en-US" dirty="0" smtClean="0"/>
              <a:t>0.5 = random classification</a:t>
            </a:r>
          </a:p>
          <a:p>
            <a:pPr lvl="1"/>
            <a:r>
              <a:rPr lang="en-US" dirty="0" smtClean="0"/>
              <a:t>1 = perfect classification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37" y="2641337"/>
            <a:ext cx="3847069" cy="3336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3329" y="3857414"/>
            <a:ext cx="157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TPR = Sensitivity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28118" y="5908456"/>
            <a:ext cx="264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FPR= 1 </a:t>
            </a:r>
            <a:r>
              <a:rPr lang="en-US" sz="2400" smtClean="0"/>
              <a:t>- Specificity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25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and AUC for our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1037976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library(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pROC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 ### You will have to install this packages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&lt;- roc(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model$linear.predictors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roc.object$auc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	Area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under the curve: 0.9963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1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ROC curve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80329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roc.object$specificities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                  y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roc.object$sensitivities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x, y = y))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("Sensitivity")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("Specificity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abline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(color="red") </a:t>
            </a:r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7" y="2846717"/>
            <a:ext cx="4327585" cy="340024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8160589" y="3071004"/>
            <a:ext cx="3485071" cy="2691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9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tidy(model)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          term      estimate  std.error   statistic      p.value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      (Intercept) -10.103942243 1.17487744 -8.59999681 7.971831e-18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2       clump_thickness   0.535014068 0.14201743  3.76724220 1.650608e-04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uniform_cell_size  -0.006279717 0.20907739 -0.03003537 9.760388e-01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uniform_cell_shape   0.322706496 0.23060065  1.39941710 1.616879e-01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5         marg_adhesion   0.330636915 0.12345089  2.67828703 7.399977e-03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  epithelial_cell_size   0.096635417 0.15659236  0.61711452 5.371592e-01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7           bare_nuclei   0.383024572 0.09384327  4.08153469 4.473930e-05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8       bland_chromatin   0.447187920 0.17138238  2.60929928 9.072785e-03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9       normal_nucleoli   0.213030682 0.11287348  1.88734050 5.911454e-02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10              mitoses   0.534835631 0.32877389  1.62675821 1.037885e-01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clump_thickness + marg_adhesion +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bare_nuclei + 					bland_chromatin,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model1$linear.predictors)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0.9089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 + marg_adhesion + bare_nuclei + 					bland_chromatin,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model2$linear.predictors)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0.9947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2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Directly compare ROC curves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roc1.data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y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roc1$sensitivities,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	  model = "model1")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roc2.data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 y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roc2$sensitivities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		  model = "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model2")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(roc1.data, roc2.data)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y,color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=model)) +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10" y="2483893"/>
            <a:ext cx="4810008" cy="37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Real-life ROC curves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72" y="1852005"/>
            <a:ext cx="4982816" cy="4482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3469" y="6080844"/>
            <a:ext cx="3088531" cy="25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Keller, </a:t>
            </a:r>
            <a:r>
              <a:rPr lang="en-US" sz="1000" dirty="0" err="1" smtClean="0"/>
              <a:t>Mis</a:t>
            </a:r>
            <a:r>
              <a:rPr lang="en-US" sz="1000" dirty="0" smtClean="0"/>
              <a:t>, </a:t>
            </a:r>
            <a:r>
              <a:rPr lang="en-US" sz="1000" dirty="0" err="1" smtClean="0"/>
              <a:t>Jia</a:t>
            </a:r>
            <a:r>
              <a:rPr lang="en-US" sz="1000" dirty="0" smtClean="0"/>
              <a:t>, Wilke. Genome Biol. </a:t>
            </a:r>
            <a:r>
              <a:rPr lang="en-US" sz="1000" dirty="0" err="1" smtClean="0"/>
              <a:t>Evol</a:t>
            </a:r>
            <a:r>
              <a:rPr lang="en-US" sz="1000" dirty="0" smtClean="0"/>
              <a:t>. 4:80-88, 2012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743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dirty="0" err="1" smtClean="0">
                <a:sym typeface="Wingdings"/>
              </a:rPr>
              <a:t>Akaike</a:t>
            </a:r>
            <a:r>
              <a:rPr lang="en-US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dirty="0" smtClean="0">
                <a:sym typeface="Wingdings"/>
              </a:rPr>
              <a:t>Bayesian Information Criterion (BIC)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210554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our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Logistic regression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268611"/>
              </p:ext>
            </p:extLst>
          </p:nvPr>
        </p:nvGraphicFramePr>
        <p:xfrm>
          <a:off x="2224088" y="2444750"/>
          <a:ext cx="60626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tion" r:id="rId3" imgW="2044700" imgH="215900" progId="Equation.3">
                  <p:embed/>
                </p:oleObj>
              </mc:Choice>
              <mc:Fallback>
                <p:oleObj name="Equation" r:id="rId3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8" y="2444750"/>
                        <a:ext cx="6062662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79380"/>
              </p:ext>
            </p:extLst>
          </p:nvPr>
        </p:nvGraphicFramePr>
        <p:xfrm>
          <a:off x="2224088" y="4204798"/>
          <a:ext cx="5622153" cy="177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Equation" r:id="rId5" imgW="2019300" imgH="635000" progId="Equation.3">
                  <p:embed/>
                </p:oleObj>
              </mc:Choice>
              <mc:Fallback>
                <p:oleObj name="Equation" r:id="rId5" imgW="2019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4088" y="4204798"/>
                        <a:ext cx="5622153" cy="1772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0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likelihood</a:t>
                </a:r>
                <a:r>
                  <a:rPr lang="en-US" dirty="0" smtClean="0"/>
                  <a:t> of a model is the probability of observing your data, given the model's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𝒅𝒂𝒕𝒂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</a:rPr>
                      <m:t>𝒑𝒂𝒓𝒂𝒎𝒆𝒕𝒆𝒓𝒔</m:t>
                    </m:r>
                    <m:r>
                      <a:rPr lang="en-US" b="1" i="1">
                        <a:latin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  <a:p>
                <a:r>
                  <a:rPr lang="en-US" dirty="0" smtClean="0"/>
                  <a:t>Generally we use </a:t>
                </a:r>
                <a:r>
                  <a:rPr lang="en-US" dirty="0" err="1" smtClean="0"/>
                  <a:t>LogL</a:t>
                </a:r>
                <a:r>
                  <a:rPr lang="en-US" dirty="0" smtClean="0"/>
                  <a:t> (ln likelihood), because likelihoods are very very small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444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likelihood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39796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I flip a coin 500 times and get 380 heads, 120 tails. What is the likelihood of a model with </a:t>
            </a:r>
            <a:r>
              <a:rPr lang="en-US" i="1" dirty="0" smtClean="0"/>
              <a:t>p=0.5</a:t>
            </a:r>
            <a:r>
              <a:rPr lang="en-US" dirty="0" smtClean="0"/>
              <a:t>?</a:t>
            </a:r>
          </a:p>
          <a:p>
            <a:endParaRPr lang="mr-IN" dirty="0"/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𝑠𝑢𝑐𝑐𝑒𝑠𝑠𝑒𝑠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i="1" dirty="0">
                  <a:latin typeface="Cambria Math" charset="0"/>
                </a:endParaRPr>
              </a:p>
              <a:p>
                <a:endParaRPr lang="en-US" sz="26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380 </m:t>
                        </m:r>
                        <m:r>
                          <a:rPr lang="en-US" sz="2600" i="1">
                            <a:latin typeface="Cambria Math" charset="0"/>
                          </a:rPr>
                          <m:t>𝑠𝑢𝑐𝑐𝑒𝑠𝑠𝑒𝑠</m:t>
                        </m:r>
                        <m:r>
                          <a:rPr lang="en-US" sz="2600" i="1">
                            <a:latin typeface="Cambria Math" charset="0"/>
                          </a:rPr>
                          <m:t> | </m:t>
                        </m:r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  <m:r>
                          <a:rPr lang="en-US" sz="2600" i="1">
                            <a:latin typeface="Cambria Math" charset="0"/>
                          </a:rPr>
                          <m:t>=0.5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sz="26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charset="0"/>
                              </a:rPr>
                              <m:t>380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charset="0"/>
                              </a:rPr>
                              <m:t>500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380</m:t>
                        </m:r>
                      </m:sup>
                    </m:sSup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120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dirty="0" smtClean="0"/>
                  <a:t>5.9e-30</a:t>
                </a:r>
                <a:endParaRPr lang="mr-IN" sz="2800" b="1" dirty="0"/>
              </a:p>
              <a:p>
                <a:endParaRPr lang="en-US" sz="2600" dirty="0"/>
              </a:p>
              <a:p>
                <a:r>
                  <a:rPr lang="en-US" sz="2600" dirty="0" err="1"/>
                  <a:t>LogL</a:t>
                </a:r>
                <a:r>
                  <a:rPr lang="en-US" sz="2600" dirty="0"/>
                  <a:t> = </a:t>
                </a:r>
                <a:r>
                  <a:rPr lang="en-US" sz="2600" dirty="0" smtClean="0"/>
                  <a:t>ln(5.9e-30) = </a:t>
                </a:r>
                <a:r>
                  <a:rPr lang="cs-CZ" sz="2600" b="1" dirty="0" smtClean="0"/>
                  <a:t>-74.21</a:t>
                </a:r>
                <a:endParaRPr lang="cs-CZ" sz="26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blipFill rotWithShape="0">
                <a:blip r:embed="rId2"/>
                <a:stretch>
                  <a:fillRect l="-1279" r="-2274" b="-5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74590" y="4339079"/>
            <a:ext cx="5236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5.9030476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e-33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-74.209839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log=T)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] -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 (simply)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Estimation approach to find the parameter value which </a:t>
            </a:r>
            <a:r>
              <a:rPr lang="en-US" b="1" dirty="0" smtClean="0"/>
              <a:t>maximizes</a:t>
            </a:r>
            <a:r>
              <a:rPr lang="en-US" dirty="0" smtClean="0"/>
              <a:t> the likelihood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4830" y="2860234"/>
            <a:ext cx="83606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seq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(0, 1,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by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=0.01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 0, 0.01, 0.02,..., 0.99, 1.0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=380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size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=500,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y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=y))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("Proportion p")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p.logl %&gt;% filter(y == max(y))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x            y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&lt;dbl&gt;       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0.76 -3.176213056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31" y="3627679"/>
            <a:ext cx="3840480" cy="26461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0920664" y="3761187"/>
            <a:ext cx="13648" cy="2251880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15449" y="3030191"/>
            <a:ext cx="323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parameter value which maximizes the </a:t>
            </a:r>
            <a:r>
              <a:rPr lang="en-US" dirty="0" err="1" smtClean="0"/>
              <a:t>LogL</a:t>
            </a:r>
            <a:r>
              <a:rPr lang="en-US" dirty="0" smtClean="0"/>
              <a:t> is the MLE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17774" y="3556620"/>
            <a:ext cx="4311323" cy="1698041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6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likelihood ratio test (LRT)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Hypothesis test to compare fit between two </a:t>
                </a:r>
                <a:r>
                  <a:rPr lang="en-US" b="1" dirty="0" smtClean="0"/>
                  <a:t>nested models</a:t>
                </a:r>
              </a:p>
              <a:p>
                <a:pPr lvl="1"/>
                <a:r>
                  <a:rPr lang="en-US" dirty="0" smtClean="0"/>
                  <a:t>Parameters of the null model are also in the alternative, which adds complexity to the null</a:t>
                </a:r>
              </a:p>
              <a:p>
                <a:r>
                  <a:rPr lang="en-US" dirty="0" smtClean="0"/>
                  <a:t>Uses the chi-squared distribution</a:t>
                </a:r>
              </a:p>
              <a:p>
                <a:pPr lvl="1"/>
                <a:r>
                  <a:rPr lang="en-US" dirty="0" err="1" smtClean="0"/>
                  <a:t>df</a:t>
                </a:r>
                <a:r>
                  <a:rPr lang="en-US" dirty="0" smtClean="0"/>
                  <a:t> =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alternative)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null)</a:t>
                </a:r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=−2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𝑛𝑢𝑙𝑙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𝑎𝑙𝑡𝑒𝑟𝑛𝑎𝑡𝑖𝑣𝑒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=2 ∗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</m:oMath>
                </a14:m>
                <a:endParaRPr lang="en-US" i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895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LRT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r>
                        <a:rPr lang="en-US" i="1" smtClean="0">
                          <a:latin typeface="Cambria Math" charset="0"/>
                        </a:rPr>
                        <m:t>=−2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𝑛𝑢𝑙𝑙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𝑎𝑙𝑡𝑒𝑟𝑛𝑎𝑡𝑖𝑣𝑒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 smtClean="0">
                  <a:latin typeface="Cambria Math" charset="0"/>
                </a:endParaRPr>
              </a:p>
              <a:p>
                <a:r>
                  <a:rPr lang="en-US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=2 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  <a:blipFill rotWithShape="0">
                <a:blip r:embed="rId3"/>
                <a:stretch>
                  <a:fillRect b="-46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1937484"/>
            <a:ext cx="121824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tidy(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%&gt;% select(term, estimate)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term     estimate    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  (Intercept)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4.3066034150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Petal.Length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0.4089222774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 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1  0.7583327177  2 -77.02021159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%&gt;% select(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1  0.8333687938  4 -48.11637097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#### LRT #####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 &lt;- 2 * (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-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48.11637097 -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-77.02021159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) ### Comes out to 57.80768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df &lt;- 4 - 2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pchisq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[1] 2.799982468e-13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82" y="5618923"/>
            <a:ext cx="7129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Evidence for model improvement in the alternative compared to the null.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5839" y="2266121"/>
            <a:ext cx="5367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Y = 4.307 + 0.409X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/>
              </a:rPr>
              <a:t> The log likelihood of a model with estimated parameters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0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= 4.307 and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1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= 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0.409 is -77.02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has very specific utility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compare nested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only compare two models</a:t>
            </a:r>
          </a:p>
          <a:p>
            <a:pPr lvl="1"/>
            <a:r>
              <a:rPr lang="en-US" dirty="0" smtClean="0"/>
              <a:t>Not useful if I have 100 models and want to choose the "best"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38" y="2447622"/>
            <a:ext cx="10588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####### These are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not appropriate for LRT #########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+ Species,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 = iris)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05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dirty="0" err="1" smtClean="0">
                <a:sym typeface="Wingdings"/>
              </a:rPr>
              <a:t>Akaike</a:t>
            </a:r>
            <a:r>
              <a:rPr lang="en-US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dirty="0" smtClean="0">
                <a:sym typeface="Wingdings"/>
              </a:rPr>
              <a:t>Bayesian Information Criterion (BIC)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99891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non-nested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and BIC take </a:t>
            </a:r>
            <a:r>
              <a:rPr lang="en-US" i="1" dirty="0" smtClean="0"/>
              <a:t>number of parameters</a:t>
            </a:r>
            <a:r>
              <a:rPr lang="en-US" dirty="0" smtClean="0"/>
              <a:t> into account to protect against </a:t>
            </a:r>
            <a:r>
              <a:rPr lang="en-US" dirty="0" err="1" smtClean="0"/>
              <a:t>overfitted</a:t>
            </a:r>
            <a:r>
              <a:rPr lang="en-US" dirty="0" smtClean="0"/>
              <a:t>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𝐴𝐼𝐶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=2∗(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𝐵𝐼𝐶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k</m:t>
                          </m:r>
                          <m:r>
                            <a:rPr lang="en-US" sz="2600" b="0" i="0" smtClean="0"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charset="0"/>
                        </a:rPr>
                        <m:t>−2∗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292" y="2382963"/>
            <a:ext cx="1332051" cy="168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5679" y="3841607"/>
            <a:ext cx="357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number of parameters</a:t>
            </a:r>
          </a:p>
          <a:p>
            <a:r>
              <a:rPr lang="en-US" dirty="0" smtClean="0"/>
              <a:t>n = sample size</a:t>
            </a:r>
          </a:p>
          <a:p>
            <a:r>
              <a:rPr lang="en-US" dirty="0" smtClean="0"/>
              <a:t>BIC penalizes more strongly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000" y="4308667"/>
            <a:ext cx="704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46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tradeoff in model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16" y="1944083"/>
            <a:ext cx="7355398" cy="2130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876"/>
          <a:stretch/>
        </p:blipFill>
        <p:spPr>
          <a:xfrm>
            <a:off x="4823792" y="4281617"/>
            <a:ext cx="6520070" cy="19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Prefer model with lowest IC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𝐼𝐶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~2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97280" y="1937484"/>
            <a:ext cx="12182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model1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(model1)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AIC, BIC)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1 160.0404232 169.0723291</a:t>
            </a: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model2 &lt;-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glance(model2)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1 106.2327419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121.2859184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model3 &lt;-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Species,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glance(model3)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1 106.7673053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127.8417524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model4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*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* Species, data = 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glance(model4)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1 80.40596946 119.5442283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3928" y="3196440"/>
            <a:ext cx="4837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 AIC,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&gt;&gt; model2 ~=model3 &gt;&gt; model1</a:t>
            </a:r>
          </a:p>
          <a:p>
            <a:endParaRPr lang="en-US" b="1" dirty="0"/>
          </a:p>
          <a:p>
            <a:r>
              <a:rPr lang="en-US" b="1" dirty="0" smtClean="0"/>
              <a:t>With BIC,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&gt;~ model2 &gt; model3 &gt;&gt;model4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332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Validation</a:t>
            </a:r>
            <a:endParaRPr lang="en-US" dirty="0" smtClean="0"/>
          </a:p>
          <a:p>
            <a:pPr lvl="1"/>
            <a:r>
              <a:rPr lang="en-US" dirty="0" smtClean="0"/>
              <a:t>What approaches can we use to evaluate the performance of a model?</a:t>
            </a:r>
          </a:p>
          <a:p>
            <a:pPr lvl="1"/>
            <a:r>
              <a:rPr lang="en-US" dirty="0" smtClean="0"/>
              <a:t>What metrics can we use to measure model performance?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b="1" dirty="0"/>
              <a:t>Model Selection</a:t>
            </a:r>
          </a:p>
          <a:p>
            <a:pPr lvl="1"/>
            <a:r>
              <a:rPr lang="en-US" dirty="0"/>
              <a:t>Given a set of possible models, how do we choose the "best" one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do we choose predictors, in particular main vs. interaction effects?</a:t>
            </a:r>
            <a:endParaRPr lang="en-US" dirty="0"/>
          </a:p>
          <a:p>
            <a:pPr lvl="1"/>
            <a:r>
              <a:rPr lang="en-US" dirty="0"/>
              <a:t>What metrics can we use to compare model performance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843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searching in R (one option of millions)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45734"/>
            <a:ext cx="10326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model &lt;- lm(Sepal.Length ~ ., data = iris)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Selection with AIC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aic.backwards &lt;- step(model, trace=F)   ## trace=F reduces output vomit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aic.forwards  &lt;-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direction = "forward")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#### Selection with BIC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bic.backwards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&lt;- 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criterion = "BIC")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/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 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659" y="1737360"/>
            <a:ext cx="121389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glance(aic.backwards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  <a:br>
              <a:rPr lang="is-IS" sz="1600" dirty="0">
                <a:latin typeface="Monaco" charset="0"/>
                <a:ea typeface="Monaco" charset="0"/>
                <a:cs typeface="Monaco" charset="0"/>
              </a:rPr>
            </a:b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glance(aic.forwards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glance(bic.backwards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273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matters what data you use to build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95062"/>
            <a:ext cx="103791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iris %&gt;% sample_frac(0.2) -&gt;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iris.sub1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iris %&gt;% sample_frac(0.2) -&gt; iris.sub2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m1 &lt;- lm(Sepal.Length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~ Petal.Length, data = iris.sub1) </a:t>
            </a:r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glance(m1) %&gt;% select(r.squared)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r.squared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1 0.8522912784       </a:t>
            </a:r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m2 &lt;- lm(Sepal.Length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~ Petal.Length, data = iris.sub2) </a:t>
            </a:r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glance(m2)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     r.squared 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0.7443233142 </a:t>
            </a:r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test.data &lt;- tibble(Petal.Length = 8.7)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predict(m1, test.data, interval = "confidence")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fit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lwr         upr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1 8.174451411 7.791955193 8.556947628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predict(m2,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test.data, interval = "confidence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fit         lwr         upr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1 7.833587103 7.325629373 8.341544834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46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is only as good as the data used to </a:t>
            </a:r>
            <a:r>
              <a:rPr lang="en-US" b="1" dirty="0" smtClean="0"/>
              <a:t>train </a:t>
            </a:r>
            <a:r>
              <a:rPr lang="en-US" dirty="0" smtClean="0"/>
              <a:t>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r="30435" b="43116"/>
          <a:stretch/>
        </p:blipFill>
        <p:spPr>
          <a:xfrm>
            <a:off x="3230880" y="1498821"/>
            <a:ext cx="2385392" cy="2080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7" b="17726"/>
          <a:stretch/>
        </p:blipFill>
        <p:spPr>
          <a:xfrm>
            <a:off x="6337188" y="3829879"/>
            <a:ext cx="4572000" cy="2610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r="14580" b="21286"/>
          <a:stretch/>
        </p:blipFill>
        <p:spPr>
          <a:xfrm>
            <a:off x="1806272" y="4412974"/>
            <a:ext cx="3905415" cy="2027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9733" r="4782" b="22386"/>
          <a:stretch/>
        </p:blipFill>
        <p:spPr>
          <a:xfrm>
            <a:off x="6126480" y="1737360"/>
            <a:ext cx="3763618" cy="21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5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strategy: How predictive is my model?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Randomly divide data into 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Training data (~60-80%)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Testing data (remaining 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Build model with training data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Compare model fitted to test data with the trained model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Categorical response: Accuracy, PPV, TPR, FNR, AUC</a:t>
                </a:r>
                <a:r>
                  <a:rPr lang="mr-IN" dirty="0" smtClean="0"/>
                  <a:t>…</a:t>
                </a:r>
                <a:r>
                  <a:rPr lang="en-US" dirty="0" smtClean="0"/>
                  <a:t>.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Numeric response: RMSE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mr-I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989838" lvl="2" indent="-514350">
                  <a:buFont typeface="+mj-lt"/>
                  <a:buAutoNum type="arabicPeriod"/>
                </a:pPr>
                <a:r>
                  <a:rPr lang="en-US" dirty="0" smtClean="0"/>
                  <a:t>Has same units as the response variable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82" t="-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86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 is common and powerful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002" y="1737360"/>
            <a:ext cx="10842928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Split data randomly into </a:t>
            </a:r>
            <a:r>
              <a:rPr lang="en-US" sz="2200" i="1" dirty="0" smtClean="0"/>
              <a:t>k</a:t>
            </a:r>
            <a:r>
              <a:rPr lang="en-US" sz="2200" dirty="0" smtClean="0"/>
              <a:t> evenly spaced chunks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sz="2000" dirty="0" smtClean="0"/>
              <a:t>K=10 is a good choice,  K=5 for small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Take first chunk as testing, and remaining chunks as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Evaluate on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Repeat k times, so each chunk is used once as a test set</a:t>
            </a:r>
            <a:endParaRPr lang="en-US" sz="22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38" y="3910865"/>
            <a:ext cx="4828897" cy="2405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0949" y="4598583"/>
            <a:ext cx="138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also:</a:t>
            </a:r>
          </a:p>
          <a:p>
            <a:r>
              <a:rPr lang="en-US" dirty="0" smtClean="0"/>
              <a:t>   LOOCV</a:t>
            </a:r>
          </a:p>
          <a:p>
            <a:r>
              <a:rPr lang="en-US" dirty="0"/>
              <a:t> </a:t>
            </a:r>
            <a:r>
              <a:rPr lang="en-US" dirty="0" smtClean="0"/>
              <a:t>  MCCV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5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in action with </a:t>
            </a:r>
            <a:r>
              <a:rPr lang="en-US" dirty="0" err="1" smtClean="0"/>
              <a:t>modelr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1885" y="1881809"/>
            <a:ext cx="1186467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## Create the K folds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set.seed(27438)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iris.folds &lt;- modelr::crossv_kfold(iris, k=5)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iris.folds 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   #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A tibble: 5 x 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  train           test   .id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&lt;list&gt;         &lt;list&gt; &lt;chr&gt;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&lt;S3: resample&gt; &lt;S3: resample&gt;     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&lt;S3: resample&gt; &lt;S3: resample&gt;     2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## Train model on all training folds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training.models &lt;- purrr::map(iris.folds$train,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~lm(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=.))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## Determine the RMSE between known test data Sepal Length and predicted Sepal Length from test data 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all.rmse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::map2_dbl(models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iris.folds$test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all.rmse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1         2         3         4         5 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0.4307237 0.4518696 0.3807668 0.3743912 0.4135547 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2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these errors?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3872" y="2279374"/>
            <a:ext cx="598433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summary(all.rmse)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</a:t>
            </a:r>
            <a:r>
              <a:rPr lang="nb-NO" sz="1400" dirty="0">
                <a:latin typeface="Monaco" charset="0"/>
                <a:ea typeface="Monaco" charset="0"/>
                <a:cs typeface="Monaco" charset="0"/>
              </a:rPr>
              <a:t>    Min. 1st </a:t>
            </a:r>
            <a:r>
              <a:rPr lang="nb-NO" sz="1400" dirty="0" err="1">
                <a:latin typeface="Monaco" charset="0"/>
                <a:ea typeface="Monaco" charset="0"/>
                <a:cs typeface="Monaco" charset="0"/>
              </a:rPr>
              <a:t>Qu</a:t>
            </a:r>
            <a:r>
              <a:rPr lang="nb-NO" sz="1400" dirty="0">
                <a:latin typeface="Monaco" charset="0"/>
                <a:ea typeface="Monaco" charset="0"/>
                <a:cs typeface="Monaco" charset="0"/>
              </a:rPr>
              <a:t>.  Median    </a:t>
            </a:r>
            <a:r>
              <a:rPr lang="nb-NO" sz="14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400" dirty="0">
                <a:latin typeface="Monaco" charset="0"/>
                <a:ea typeface="Monaco" charset="0"/>
                <a:cs typeface="Monaco" charset="0"/>
              </a:rPr>
              <a:t> 3rd </a:t>
            </a:r>
            <a:r>
              <a:rPr lang="nb-NO" sz="1400" dirty="0" err="1">
                <a:latin typeface="Monaco" charset="0"/>
                <a:ea typeface="Monaco" charset="0"/>
                <a:cs typeface="Monaco" charset="0"/>
              </a:rPr>
              <a:t>Qu</a:t>
            </a:r>
            <a:r>
              <a:rPr lang="nb-NO" sz="1400" dirty="0">
                <a:latin typeface="Monaco" charset="0"/>
                <a:ea typeface="Monaco" charset="0"/>
                <a:cs typeface="Monaco" charset="0"/>
              </a:rPr>
              <a:t>.    Max. </a:t>
            </a:r>
          </a:p>
          <a:p>
            <a:r>
              <a:rPr lang="nb-NO" sz="1400" dirty="0">
                <a:latin typeface="Monaco" charset="0"/>
                <a:ea typeface="Monaco" charset="0"/>
                <a:cs typeface="Monaco" charset="0"/>
              </a:rPr>
              <a:t> 0.3744  0.3808  0.4136  0.4103  0.4307  0.4519 </a:t>
            </a:r>
            <a:endParaRPr lang="nb-NO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nb-NO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400" dirty="0" err="1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400" dirty="0" err="1">
                <a:latin typeface="Monaco" charset="0"/>
                <a:ea typeface="Monaco" charset="0"/>
                <a:cs typeface="Monaco" charset="0"/>
              </a:rPr>
              <a:t>all.rmse</a:t>
            </a:r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mr-IN" sz="1400" dirty="0" smtClean="0">
                <a:latin typeface="Monaco" charset="0"/>
                <a:ea typeface="Monaco" charset="0"/>
                <a:cs typeface="Monaco" charset="0"/>
              </a:rPr>
              <a:t>0.03285344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summary(iris$Sepal.Length)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Min. 1st Qu.  Median    Mean 3rd Qu.    Max. 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4.300   5.100   5.800   5.843   6.400   7.900 </a:t>
            </a:r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sd(iris$Sepal.Length)</a:t>
            </a: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[1] 0.8280661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0957" y="5552661"/>
            <a:ext cx="592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model is fairly robust to the dataset used for construction and therefore </a:t>
            </a:r>
            <a:r>
              <a:rPr lang="en-US" smtClean="0"/>
              <a:t>is reliable.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47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do a single test/train set 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957" y="2027583"/>
            <a:ext cx="101825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iris.train &lt;- iris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iris.test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(iris,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iris.test.nosepal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%&gt;% select(-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predict(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iris.test.nosepal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pred.and.true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true =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iris.test$Sepal.Length)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head(pred.and.true)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pred  true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&lt;dbl&gt;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1 4.871385   4.9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2 4.912402   4.6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3 4.871385   5.0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	...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04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logistic regressions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40" y="3962401"/>
            <a:ext cx="4140260" cy="2277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182" y="2126605"/>
            <a:ext cx="80425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new.patient &lt;- tibble(clump_thickness = 4,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                        uniform_cell_size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uniform_cell_shape = 7,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marg_adhesion = 3,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epithelial_cell_size = 8,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bare_nuclei = 1,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bland_chromatin =5,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normal_nucleoli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mitoses = 0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predict(model, new.patient, type = "response")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  1 </a:t>
            </a:r>
          </a:p>
          <a:p>
            <a:r>
              <a:rPr lang="is-I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0.2875157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1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921565"/>
            <a:ext cx="103897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pred.and.true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true =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iris.test$Sepal.Length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### RMSE calculation, in response (Sepal.Length) units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(mean((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pred.and.true$pred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pred.and.true$true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)^2)))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0.3917498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Why not, run a correlation too!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cor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pred.and.true$pred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pred.and.true$true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0.8802229</a:t>
            </a:r>
          </a:p>
          <a:p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And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viz.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pred.and.true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true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)) + 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pt-BR" sz="1600" dirty="0" err="1" smtClean="0"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(color="blue")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68" y="3790121"/>
            <a:ext cx="3061758" cy="2408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4468" y="2796209"/>
            <a:ext cx="2955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 average, our prediction error is 0.39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391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Test/train for logistic 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957" y="2027583"/>
            <a:ext cx="981230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biopsy.train &lt;- biopsy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biopsy.test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.train)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test.nooutcome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%&gt;% select(-outcome)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(outcome ~ .,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family=binomial)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Predict on test and mutate into the full test data,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biopsy.test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predicted &lt;- predict(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test.nooutcome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type="response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biopsy.test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%&gt;% mutate(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=predicted) -&gt;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biopsy.test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2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various classifier metrics at 0.5 cutoff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948" y="1737360"/>
            <a:ext cx="107077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biopsy.test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%&gt;% 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&gt; 0.5, "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	tally()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# Groups:   outcome [?]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    benign          benign    51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    benign             mal     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malignant          benign     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malignant             mal    63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738385" y="3460909"/>
            <a:ext cx="2456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sz="1400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sz="1400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sz="1400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sz="1400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280" y="5111811"/>
            <a:ext cx="1055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PPV     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= TP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   =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51/(51+ 4)          = 0.927</a:t>
            </a:r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Accuracy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= (TP+TN)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(total) =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(51 + 63)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(122)   = 0.934 </a:t>
            </a:r>
            <a:endParaRPr lang="en-US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4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calculations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15314"/>
            <a:ext cx="11418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biopsy.train$outcome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trained.model$linear.predictors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/>
              <a:t>Area under the curve: 0.996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biopsy.test$outcome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predicted)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 smtClean="0"/>
              <a:t>Area </a:t>
            </a:r>
            <a:r>
              <a:rPr lang="en-US" sz="2000" dirty="0"/>
              <a:t>under the curve: 0.9929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24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 for training and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1992" y="1542064"/>
            <a:ext cx="952831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"train")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(x=x, y=y, group=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model,color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=model)) +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()+ 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70" y="4041517"/>
            <a:ext cx="3854591" cy="22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8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an ideal world, perform this a bunch of times and </a:t>
            </a:r>
            <a:r>
              <a:rPr lang="en-US" b="1" dirty="0" smtClean="0"/>
              <a:t>examine distribution</a:t>
            </a:r>
            <a:r>
              <a:rPr lang="en-US" dirty="0" smtClean="0"/>
              <a:t> of your </a:t>
            </a:r>
            <a:r>
              <a:rPr lang="en-US" smtClean="0"/>
              <a:t>resulting metric to evaluate model performance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1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and emerging quantities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0158" y="1683630"/>
            <a:ext cx="141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TRUTH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199186"/>
            <a:ext cx="245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46907"/>
              </p:ext>
            </p:extLst>
          </p:nvPr>
        </p:nvGraphicFramePr>
        <p:xfrm>
          <a:off x="2438400" y="2434906"/>
          <a:ext cx="7738533" cy="21670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3600"/>
                <a:gridCol w="2844800"/>
                <a:gridCol w="2760133"/>
              </a:tblGrid>
              <a:tr h="532830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Negative (False)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425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21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Negative (False)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4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on the biopsy model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09651" y="1869780"/>
            <a:ext cx="8037503" cy="4421385"/>
            <a:chOff x="2309651" y="1869780"/>
            <a:chExt cx="8037503" cy="4421385"/>
          </a:xfrm>
        </p:grpSpPr>
        <p:grpSp>
          <p:nvGrpSpPr>
            <p:cNvPr id="21" name="Group 20"/>
            <p:cNvGrpSpPr/>
            <p:nvPr/>
          </p:nvGrpSpPr>
          <p:grpSpPr>
            <a:xfrm>
              <a:off x="2309651" y="1869780"/>
              <a:ext cx="8037503" cy="4421385"/>
              <a:chOff x="2309651" y="1869780"/>
              <a:chExt cx="8037503" cy="442138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651" y="1869780"/>
                <a:ext cx="8037503" cy="4421385"/>
              </a:xfrm>
              <a:prstGeom prst="rect">
                <a:avLst/>
              </a:prstGeom>
            </p:spPr>
          </p:pic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5150644" y="3036094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764048" y="2192059"/>
                <a:ext cx="564355" cy="365009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4510088" y="5159798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4618670" y="4727214"/>
                <a:ext cx="839156" cy="149737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2943224" y="3903085"/>
              <a:ext cx="60994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457826" y="450761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negative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28404" y="2433630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64048" y="2899946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positive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9686" y="500320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2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Emerging </a:t>
            </a:r>
            <a:r>
              <a:rPr lang="en-US" dirty="0" smtClean="0"/>
              <a:t>quantities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789842" y="807750"/>
            <a:ext cx="1626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88364"/>
              </p:ext>
            </p:extLst>
          </p:nvPr>
        </p:nvGraphicFramePr>
        <p:xfrm>
          <a:off x="7603065" y="305354"/>
          <a:ext cx="4588935" cy="15498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65221"/>
                <a:gridCol w="1485376"/>
                <a:gridCol w="1838338"/>
              </a:tblGrid>
              <a:tr h="290002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716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C00000"/>
                          </a:solidFill>
                        </a:rPr>
                        <a:t>Type I error 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C00000"/>
                          </a:solidFill>
                        </a:rPr>
                        <a:t>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16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5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16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16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C00000"/>
                          </a:solidFill>
                        </a:rPr>
                        <a:t>Type II Error 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C00000"/>
                          </a:solidFill>
                        </a:rPr>
                        <a:t>(False negative)</a:t>
                      </a:r>
                      <a:endParaRPr 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06157" y="18270"/>
            <a:ext cx="115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TRUTH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6815" y="2467155"/>
            <a:ext cx="5607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True Positive Rate </a:t>
            </a:r>
            <a:r>
              <a:rPr lang="en-US" sz="2400" dirty="0"/>
              <a:t>aka </a:t>
            </a:r>
            <a:r>
              <a:rPr lang="en-US" sz="2400" b="1" dirty="0"/>
              <a:t>Sensitivity </a:t>
            </a:r>
            <a:r>
              <a:rPr lang="en-US" sz="2400" dirty="0"/>
              <a:t>or </a:t>
            </a:r>
            <a:r>
              <a:rPr lang="en-US" sz="2400" b="1" dirty="0"/>
              <a:t>Recall</a:t>
            </a:r>
            <a:endParaRPr lang="en-US" sz="2400" dirty="0"/>
          </a:p>
          <a:p>
            <a:pPr lvl="1"/>
            <a:r>
              <a:rPr lang="en-US" sz="2400" dirty="0"/>
              <a:t>TPR = TP/P = TP/(TP+FN)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False Positive Rate</a:t>
            </a:r>
          </a:p>
          <a:p>
            <a:pPr lvl="1"/>
            <a:r>
              <a:rPr lang="en-US" sz="2400" dirty="0"/>
              <a:t>FPR = FP/N = FP/(FP+TN) = 1 </a:t>
            </a:r>
            <a:r>
              <a:rPr lang="mr-IN" sz="2400" dirty="0"/>
              <a:t>–</a:t>
            </a:r>
            <a:r>
              <a:rPr lang="en-US" sz="2400" dirty="0"/>
              <a:t> TNR </a:t>
            </a:r>
          </a:p>
          <a:p>
            <a:pPr lvl="1"/>
            <a:endParaRPr lang="en-US" sz="2400" dirty="0"/>
          </a:p>
          <a:p>
            <a:r>
              <a:rPr lang="en-US" sz="2400" b="1" dirty="0" smtClean="0"/>
              <a:t>True Negative Rate </a:t>
            </a:r>
            <a:r>
              <a:rPr lang="en-US" sz="2400" dirty="0" smtClean="0"/>
              <a:t>aka </a:t>
            </a:r>
            <a:r>
              <a:rPr lang="en-US" sz="2400" b="1" dirty="0"/>
              <a:t>Specificity</a:t>
            </a:r>
            <a:endParaRPr lang="en-US" sz="2400" dirty="0"/>
          </a:p>
          <a:p>
            <a:pPr lvl="1"/>
            <a:r>
              <a:rPr lang="en-US" sz="2400" dirty="0"/>
              <a:t>TNR = TN/N = TN/(FP+TN)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31789" y="2467155"/>
            <a:ext cx="657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Precision </a:t>
            </a:r>
            <a:r>
              <a:rPr lang="en-US" sz="2400" dirty="0"/>
              <a:t>aka </a:t>
            </a:r>
            <a:r>
              <a:rPr lang="en-US" sz="2400" b="1" dirty="0"/>
              <a:t>Positive Predictive Value (PPV)</a:t>
            </a:r>
          </a:p>
          <a:p>
            <a:pPr lvl="1"/>
            <a:r>
              <a:rPr lang="en-US" sz="2400" dirty="0"/>
              <a:t>TP/(TP+FP)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False discovery rate</a:t>
            </a:r>
            <a:endParaRPr lang="en-US" sz="2400" dirty="0"/>
          </a:p>
          <a:p>
            <a:pPr lvl="1"/>
            <a:r>
              <a:rPr lang="en-US" sz="2400" dirty="0"/>
              <a:t>FP/(FP+TP) = 1</a:t>
            </a:r>
            <a:r>
              <a:rPr lang="mr-IN" sz="2400" dirty="0"/>
              <a:t>–</a:t>
            </a:r>
            <a:r>
              <a:rPr lang="en-US" sz="2400" dirty="0"/>
              <a:t> PPV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Accuracy</a:t>
            </a:r>
          </a:p>
          <a:p>
            <a:pPr lvl="1"/>
            <a:r>
              <a:rPr lang="en-US" sz="2400" dirty="0"/>
              <a:t>(TP + TN) / (TP + TN + FP + FN)</a:t>
            </a:r>
          </a:p>
        </p:txBody>
      </p:sp>
    </p:spTree>
    <p:extLst>
      <p:ext uri="{BB962C8B-B14F-4D97-AF65-F5344CB8AC3E}">
        <p14:creationId xmlns:p14="http://schemas.microsoft.com/office/powerpoint/2010/main" val="3512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98347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Remove outcome from biopsy dataset, so we can predict from dataset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 %&gt;% select(-outcome) -&gt;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biopsy.naive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Predict all the rows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predict(model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, biopsy.naive, type = "response") %&gt;% as.data.frame()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          .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1   0.0160465814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2   0.9088086224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3   0.0081376226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4   0.7609349192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5   0.0181668485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0.9999736224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3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99309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&lt;- biopsy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predict(model, biopsy.naive, type = "response")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Let's say &gt;0.5 is a prediction of malignancy ###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&gt; 0.5, "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tally()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  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692541" y="5213684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42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4249</TotalTime>
  <Words>2013</Words>
  <Application>Microsoft Macintosh PowerPoint</Application>
  <PresentationFormat>Widescreen</PresentationFormat>
  <Paragraphs>549</Paragraphs>
  <Slides>45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Calibri Light</vt:lpstr>
      <vt:lpstr>Cambria Math</vt:lpstr>
      <vt:lpstr>Mangal</vt:lpstr>
      <vt:lpstr>Monaco</vt:lpstr>
      <vt:lpstr>Wingdings</vt:lpstr>
      <vt:lpstr>Retrospect</vt:lpstr>
      <vt:lpstr>Equation</vt:lpstr>
      <vt:lpstr>Model validation and selection</vt:lpstr>
      <vt:lpstr>Recall our models</vt:lpstr>
      <vt:lpstr>Model validation and selection</vt:lpstr>
      <vt:lpstr>Evaluating logistic regressions</vt:lpstr>
      <vt:lpstr>Confusion matrix and emerging quantities</vt:lpstr>
      <vt:lpstr>Confusion matrix on the biopsy model</vt:lpstr>
      <vt:lpstr>Emerging quantities</vt:lpstr>
      <vt:lpstr>Calculate these qualities for biopsy model</vt:lpstr>
      <vt:lpstr>Calculate these qualities for biopsy model</vt:lpstr>
      <vt:lpstr>Evaluating the classifier</vt:lpstr>
      <vt:lpstr>What about for any possible cutoff?</vt:lpstr>
      <vt:lpstr>ROC and AUC for our biopsy model</vt:lpstr>
      <vt:lpstr>Visualize the ROC curve</vt:lpstr>
      <vt:lpstr>Model selection via AUC</vt:lpstr>
      <vt:lpstr>Model selection via AUC</vt:lpstr>
      <vt:lpstr>Directly compare ROC curves</vt:lpstr>
      <vt:lpstr>Real-life ROC curves</vt:lpstr>
      <vt:lpstr>Exercise break</vt:lpstr>
      <vt:lpstr>Linear model selection and evaluation</vt:lpstr>
      <vt:lpstr>Likelihood </vt:lpstr>
      <vt:lpstr>An example likelihood calculation</vt:lpstr>
      <vt:lpstr>Maximum likelihood estimation (simply)</vt:lpstr>
      <vt:lpstr>The likelihood ratio test (LRT)</vt:lpstr>
      <vt:lpstr>Performing a LRT</vt:lpstr>
      <vt:lpstr>LRT has very specific utility </vt:lpstr>
      <vt:lpstr>Linear model selection and evaluation</vt:lpstr>
      <vt:lpstr>Comparing non-nested models</vt:lpstr>
      <vt:lpstr>Bias-variance tradeoff in model fitting</vt:lpstr>
      <vt:lpstr>Prefer model with lowest IC (ΔIC~2)</vt:lpstr>
      <vt:lpstr>Exhaustive searching in R (one option of millions)</vt:lpstr>
      <vt:lpstr>Exhaustive search results</vt:lpstr>
      <vt:lpstr>Exercise break</vt:lpstr>
      <vt:lpstr>It matters what data you use to build the model</vt:lpstr>
      <vt:lpstr>A model is only as good as the data used to train it</vt:lpstr>
      <vt:lpstr>Model validation strategy: How predictive is my model?</vt:lpstr>
      <vt:lpstr>K-fold cross validation is common and powerful</vt:lpstr>
      <vt:lpstr>K-fold in action with modelr</vt:lpstr>
      <vt:lpstr>How are these errors?</vt:lpstr>
      <vt:lpstr>We will do a single test/train set here</vt:lpstr>
      <vt:lpstr>Evaluating the model</vt:lpstr>
      <vt:lpstr>Test/train for logistic regression</vt:lpstr>
      <vt:lpstr>Compute various classifier metrics at 0.5 cutoff</vt:lpstr>
      <vt:lpstr>AUC calculations</vt:lpstr>
      <vt:lpstr>ROC curves for training and testing</vt:lpstr>
      <vt:lpstr>Cross-validation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and permutation tests</dc:title>
  <dc:creator>Stephanie J. Spielman</dc:creator>
  <cp:lastModifiedBy>Stephanie J. Spielman</cp:lastModifiedBy>
  <cp:revision>1675</cp:revision>
  <cp:lastPrinted>2017-10-15T15:43:37Z</cp:lastPrinted>
  <dcterms:created xsi:type="dcterms:W3CDTF">2017-10-05T14:12:26Z</dcterms:created>
  <dcterms:modified xsi:type="dcterms:W3CDTF">2017-11-03T21:34:26Z</dcterms:modified>
</cp:coreProperties>
</file>